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2.xml" ContentType="application/vnd.openxmlformats-officedocument.presentationml.tags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11"/>
  </p:notesMasterIdLst>
  <p:handoutMasterIdLst>
    <p:handoutMasterId r:id="rId12"/>
  </p:handoutMasterIdLst>
  <p:sldIdLst>
    <p:sldId id="1225" r:id="rId2"/>
    <p:sldId id="1196" r:id="rId3"/>
    <p:sldId id="1226" r:id="rId4"/>
    <p:sldId id="1227" r:id="rId5"/>
    <p:sldId id="1228" r:id="rId6"/>
    <p:sldId id="1229" r:id="rId7"/>
    <p:sldId id="1230" r:id="rId8"/>
    <p:sldId id="1220" r:id="rId9"/>
    <p:sldId id="2026819589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53" autoAdjust="0"/>
    <p:restoredTop sz="94894" autoAdjust="0"/>
  </p:normalViewPr>
  <p:slideViewPr>
    <p:cSldViewPr snapToGrid="0">
      <p:cViewPr varScale="1">
        <p:scale>
          <a:sx n="105" d="100"/>
          <a:sy n="105" d="100"/>
        </p:scale>
        <p:origin x="124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9/15/2022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9/15/2022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2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8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 title="gradient decorative shape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 title="gradient decorative shape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  <a:endParaRPr lang="en-US" sz="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7" name="vmware logo" title="vmware logo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9" name="Group 18" descr="logo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9" name="Group 18" descr="logo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63822" y="-4485813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  <a:endParaRPr lang="en-US" sz="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  <a:endParaRPr lang="en-US" sz="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AFA75-AC11-994E-A408-375943058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89" y="1318585"/>
            <a:ext cx="2102431" cy="381000"/>
          </a:xfrm>
        </p:spPr>
        <p:txBody>
          <a:bodyPr/>
          <a:lstStyle>
            <a:lvl1pPr>
              <a:defRPr lang="en-US" sz="32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 descr="logo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logo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logo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 descr="metropolis font sample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 descr="grid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68" y="2014608"/>
            <a:ext cx="6062978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51468" y="3303246"/>
            <a:ext cx="6062978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468" y="4737425"/>
            <a:ext cx="6062978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468" y="5138745"/>
            <a:ext cx="6062978" cy="355601"/>
          </a:xfrm>
        </p:spPr>
        <p:txBody>
          <a:bodyPr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Title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8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9" name="Group 18" descr="logo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  <p:sldLayoutId id="2147483997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b.vmware.com/s/article/2143832" TargetMode="External"/><Relationship Id="rId2" Type="http://schemas.openxmlformats.org/officeDocument/2006/relationships/hyperlink" Target="https://my.vmware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my.vmware.com/group/vmware/patch#search" TargetMode="External"/><Relationship Id="rId4" Type="http://schemas.openxmlformats.org/officeDocument/2006/relationships/hyperlink" Target="https://www.vmware.com/go/tool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bsdepot.hpe.com/recipes/HPE-VMware-Recipe.pdf" TargetMode="External"/><Relationship Id="rId2" Type="http://schemas.openxmlformats.org/officeDocument/2006/relationships/hyperlink" Target="https://ucshcltool.cloudapps.cisco.com/public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vmware.com/resources/compatibility/search.php" TargetMode="External"/><Relationship Id="rId5" Type="http://schemas.openxmlformats.org/officeDocument/2006/relationships/hyperlink" Target="https://dl.dell.com/topicspdf/vmware-esxi-7x_reference-guide_en-us.pdf" TargetMode="External"/><Relationship Id="rId4" Type="http://schemas.openxmlformats.org/officeDocument/2006/relationships/hyperlink" Target="https://dl.dell.com/topicspdf/vmware-esxi-6x_reference-guide2_en-u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utch7903" TargetMode="External"/><Relationship Id="rId3" Type="http://schemas.openxmlformats.org/officeDocument/2006/relationships/hyperlink" Target="https://twitter.com/butch7903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hyperlink" Target="https://www.linkedin.com/in/russhamk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ivx.com/stable/divx/DivXInstaller.dm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E649A77-CCC9-D74B-BEF0-C05AA09AC861}"/>
              </a:ext>
            </a:extLst>
          </p:cNvPr>
          <p:cNvSpPr txBox="1">
            <a:spLocks/>
          </p:cNvSpPr>
          <p:nvPr/>
        </p:nvSpPr>
        <p:spPr>
          <a:xfrm>
            <a:off x="491647" y="1015820"/>
            <a:ext cx="3657600" cy="355601"/>
          </a:xfrm>
          <a:prstGeom prst="rect">
            <a:avLst/>
          </a:prstGeom>
        </p:spPr>
        <p:txBody>
          <a:bodyPr anchor="b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5651AC3-271D-8146-9C81-86BF2E20D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6178650"/>
            <a:ext cx="6062978" cy="3556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VMware Architect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9F4600C-3601-124C-840B-66C695815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777330"/>
            <a:ext cx="6062978" cy="3556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Russell Hamker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6EB5C227-FB8C-8A4F-AED9-8D2768DD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458796"/>
            <a:ext cx="6062978" cy="197030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How to Make a Custom/Updated ESXi ISO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0"/>
          </p:nvPr>
        </p:nvSpPr>
        <p:spPr>
          <a:xfrm>
            <a:off x="551468" y="3516477"/>
            <a:ext cx="6062978" cy="4164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F4C07-030B-784B-AB0A-E6424AC460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9809" y="-465554"/>
            <a:ext cx="11001004" cy="381000"/>
          </a:xfrm>
        </p:spPr>
        <p:txBody>
          <a:bodyPr/>
          <a:lstStyle/>
          <a:p>
            <a:r>
              <a:rPr lang="en-US" dirty="0"/>
              <a:t>Quote</a:t>
            </a:r>
            <a:r>
              <a:rPr lang="en-US" baseline="0" dirty="0"/>
              <a:t> Slide: Leaf and Ocean Color Theme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F347974-F571-A8BC-9440-B6624299CB5A}"/>
              </a:ext>
            </a:extLst>
          </p:cNvPr>
          <p:cNvSpPr txBox="1">
            <a:spLocks/>
          </p:cNvSpPr>
          <p:nvPr/>
        </p:nvSpPr>
        <p:spPr>
          <a:xfrm>
            <a:off x="3060441" y="1600201"/>
            <a:ext cx="8528864" cy="457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800" dirty="0"/>
              <a:t>About Me: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dirty="0"/>
              <a:t>Russell Hamker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14+ years Running VMware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VCP5-2020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Employer – Guard Dog Solutions Inc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Title – VMware Enterprise Architect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vExpert</a:t>
            </a:r>
            <a:r>
              <a:rPr lang="en-US" sz="1800" dirty="0"/>
              <a:t> – 7 years and running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VMUG Leader – Wichita KS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Twitter - @butch7903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Tanzu Vanguard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992FFCFF-D683-8464-5C8A-5E7487EE8ECD}"/>
              </a:ext>
            </a:extLst>
          </p:cNvPr>
          <p:cNvSpPr txBox="1">
            <a:spLocks/>
          </p:cNvSpPr>
          <p:nvPr/>
        </p:nvSpPr>
        <p:spPr>
          <a:xfrm>
            <a:off x="592866" y="811830"/>
            <a:ext cx="10987947" cy="2477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Create a Tanzu Community Edition OVA Using HashiCorp Packer</a:t>
            </a:r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3253787-0CC2-7E7D-E482-653CE7672730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Intro</a:t>
            </a:r>
            <a:endParaRPr lang="en-US" dirty="0"/>
          </a:p>
        </p:txBody>
      </p:sp>
      <p:pic>
        <p:nvPicPr>
          <p:cNvPr id="14" name="Picture 1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7C04A7C-1F5F-E2CA-7B7B-BB302578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9" y="1600201"/>
            <a:ext cx="2929056" cy="2730239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58201C0-4DBE-F689-7DC5-08F8237F4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976" y="4506686"/>
            <a:ext cx="3071972" cy="12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Allows for Easy Upgrades via Upgrade Baseline or ISO upgrade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Allows you to easily reload your host with the same ISO as you used for upgrading to current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Simplifies your business processes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Makes sure you have the right Vendor Drivers for the ESXi version you are 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an upgrade mythology protects your hosts from VIB drift, ensuring you have the same VIBs throughout all your hosts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make an Custom/Updated ESXi ISO/Update Bundle</a:t>
            </a:r>
          </a:p>
        </p:txBody>
      </p:sp>
    </p:spTree>
    <p:extLst>
      <p:ext uri="{BB962C8B-B14F-4D97-AF65-F5344CB8AC3E}">
        <p14:creationId xmlns:p14="http://schemas.microsoft.com/office/powerpoint/2010/main" val="30768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my PowerCLI utility to automate this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the VMware ESXi Vendor Bundle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Verify what the current build of ESXi 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updated VMware Tools.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ESXi Patches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 your Hardware Vendor’s support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updated VMware hardware drivers per your vendor’s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PowerCLI Script and follow the instructions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Process to Create a Custom ISO?</a:t>
            </a:r>
          </a:p>
        </p:txBody>
      </p:sp>
    </p:spTree>
    <p:extLst>
      <p:ext uri="{BB962C8B-B14F-4D97-AF65-F5344CB8AC3E}">
        <p14:creationId xmlns:p14="http://schemas.microsoft.com/office/powerpoint/2010/main" val="2347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en-US" dirty="0"/>
              <a:t>Download Zip Bundle</a:t>
            </a:r>
          </a:p>
          <a:p>
            <a:pPr marL="800100" lvl="1" indent="-342900"/>
            <a:r>
              <a:rPr lang="en-US" dirty="0">
                <a:hlinkClick r:id="rId2"/>
              </a:rPr>
              <a:t>https://my.vmware.com/</a:t>
            </a:r>
            <a:r>
              <a:rPr lang="en-US" dirty="0"/>
              <a:t> </a:t>
            </a:r>
          </a:p>
          <a:p>
            <a:pPr marL="342900" indent="-342900"/>
            <a:r>
              <a:rPr lang="en-US" dirty="0"/>
              <a:t>VMware ESXi Build Numbers and Versions</a:t>
            </a:r>
          </a:p>
          <a:p>
            <a:pPr marL="800100" lvl="1" indent="-342900"/>
            <a:r>
              <a:rPr lang="en-US" dirty="0">
                <a:hlinkClick r:id="rId3"/>
              </a:rPr>
              <a:t>https://kb.vmware.com/s/article/2143832</a:t>
            </a:r>
            <a:r>
              <a:rPr lang="en-US" dirty="0"/>
              <a:t> </a:t>
            </a:r>
          </a:p>
          <a:p>
            <a:pPr marL="342900" indent="-342900"/>
            <a:r>
              <a:rPr lang="en-US" dirty="0"/>
              <a:t>Download the latest VMware Tools Offline Bundle </a:t>
            </a:r>
          </a:p>
          <a:p>
            <a:pPr marL="800100" lvl="1" indent="-342900"/>
            <a:r>
              <a:rPr lang="en-US" dirty="0">
                <a:hlinkClick r:id="rId4"/>
              </a:rPr>
              <a:t>https://www.vmware.com/go/tools</a:t>
            </a:r>
            <a:r>
              <a:rPr lang="en-US" dirty="0"/>
              <a:t> </a:t>
            </a:r>
          </a:p>
          <a:p>
            <a:pPr marL="342900" indent="-342900"/>
            <a:r>
              <a:rPr lang="en-US" dirty="0"/>
              <a:t>VMware ESXi Patch Downloads</a:t>
            </a:r>
          </a:p>
          <a:p>
            <a:pPr marL="800100" lvl="1" indent="-342900"/>
            <a:r>
              <a:rPr lang="en-US" dirty="0">
                <a:hlinkClick r:id="rId5"/>
              </a:rPr>
              <a:t>https://my.vmware.com/group/vmware/patch#search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Links - Download VMware Bundle/Tools/Patches</a:t>
            </a:r>
          </a:p>
        </p:txBody>
      </p:sp>
    </p:spTree>
    <p:extLst>
      <p:ext uri="{BB962C8B-B14F-4D97-AF65-F5344CB8AC3E}">
        <p14:creationId xmlns:p14="http://schemas.microsoft.com/office/powerpoint/2010/main" val="194536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Cisco</a:t>
            </a:r>
          </a:p>
          <a:p>
            <a:pPr lvl="1"/>
            <a:r>
              <a:rPr lang="en-US" dirty="0">
                <a:hlinkClick r:id="rId2"/>
              </a:rPr>
              <a:t>https://ucshcltool.cloudapps.cisco.com/public/</a:t>
            </a:r>
            <a:r>
              <a:rPr lang="en-US" dirty="0"/>
              <a:t> </a:t>
            </a:r>
          </a:p>
          <a:p>
            <a:r>
              <a:rPr lang="en-US" dirty="0"/>
              <a:t>HPE</a:t>
            </a:r>
          </a:p>
          <a:p>
            <a:pPr lvl="1"/>
            <a:r>
              <a:rPr lang="en-US" dirty="0">
                <a:hlinkClick r:id="rId3"/>
              </a:rPr>
              <a:t>http://vibsdepot.hpe.com/recipes/HPE-VMware-Recipe.pdf</a:t>
            </a:r>
            <a:endParaRPr lang="en-US" dirty="0"/>
          </a:p>
          <a:p>
            <a:r>
              <a:rPr lang="en-US" dirty="0"/>
              <a:t>Dell</a:t>
            </a:r>
          </a:p>
          <a:p>
            <a:pPr lvl="1"/>
            <a:r>
              <a:rPr lang="en-US" dirty="0"/>
              <a:t>vSphere 6 </a:t>
            </a:r>
          </a:p>
          <a:p>
            <a:pPr lvl="2"/>
            <a:r>
              <a:rPr lang="en-US" dirty="0">
                <a:hlinkClick r:id="rId4"/>
              </a:rPr>
              <a:t>https://dl.dell.com/topicspdf/vmware-esxi-6x_reference-guide2_en-us.pdf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vSphere 7</a:t>
            </a:r>
          </a:p>
          <a:p>
            <a:pPr lvl="2"/>
            <a:r>
              <a:rPr lang="en-US" dirty="0">
                <a:hlinkClick r:id="rId5"/>
              </a:rPr>
              <a:t>https://dl.dell.com/topicspdf/vmware-esxi-7x_reference-guide_en-us.pdf</a:t>
            </a:r>
            <a:endParaRPr lang="en-US" dirty="0"/>
          </a:p>
          <a:p>
            <a:r>
              <a:rPr lang="en-US" dirty="0"/>
              <a:t>VMware Compatibility Guide</a:t>
            </a:r>
          </a:p>
          <a:p>
            <a:pPr lvl="1"/>
            <a:r>
              <a:rPr lang="en-US" dirty="0">
                <a:hlinkClick r:id="rId6"/>
              </a:rPr>
              <a:t>https://www.vmware.com/resources/compatibility/search.php</a:t>
            </a:r>
            <a:r>
              <a:rPr lang="en-US" dirty="0"/>
              <a:t>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Links - Check Hardware Vendor Support Matrix</a:t>
            </a:r>
          </a:p>
        </p:txBody>
      </p:sp>
    </p:spTree>
    <p:extLst>
      <p:ext uri="{BB962C8B-B14F-4D97-AF65-F5344CB8AC3E}">
        <p14:creationId xmlns:p14="http://schemas.microsoft.com/office/powerpoint/2010/main" val="290577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2866" y="0"/>
            <a:ext cx="11001004" cy="381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How to Make a Custom Updated ESXi ISO-HEVC">
            <a:hlinkClick r:id="" action="ppaction://media"/>
            <a:extLst>
              <a:ext uri="{FF2B5EF4-FFF2-40B4-BE49-F238E27FC236}">
                <a16:creationId xmlns:a16="http://schemas.microsoft.com/office/drawing/2014/main" id="{5D5E420A-D3E5-0C0E-96A7-19FDFE01B8D5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9874" cy="6862429"/>
          </a:xfrm>
        </p:spPr>
      </p:pic>
    </p:spTree>
    <p:extLst>
      <p:ext uri="{BB962C8B-B14F-4D97-AF65-F5344CB8AC3E}">
        <p14:creationId xmlns:p14="http://schemas.microsoft.com/office/powerpoint/2010/main" val="15522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9">
            <a:extLst>
              <a:ext uri="{FF2B5EF4-FFF2-40B4-BE49-F238E27FC236}">
                <a16:creationId xmlns:a16="http://schemas.microsoft.com/office/drawing/2014/main" id="{7B43A250-7C63-5148-BF42-2CD02520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2194560"/>
            <a:ext cx="6062978" cy="123444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Thank</a:t>
            </a:r>
            <a:r>
              <a:rPr lang="en-US" sz="4800" dirty="0">
                <a:solidFill>
                  <a:schemeClr val="tx1"/>
                </a:solidFill>
              </a:rPr>
              <a:t> you!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EED98CD-0C8A-684B-A74C-0BFCF22FA511}"/>
              </a:ext>
            </a:extLst>
          </p:cNvPr>
          <p:cNvSpPr txBox="1">
            <a:spLocks/>
          </p:cNvSpPr>
          <p:nvPr/>
        </p:nvSpPr>
        <p:spPr>
          <a:xfrm>
            <a:off x="781191" y="5261829"/>
            <a:ext cx="3657600" cy="10469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     Twitter: @butch7903 </a:t>
            </a:r>
            <a:r>
              <a:rPr lang="en-US" dirty="0">
                <a:hlinkClick r:id="rId3"/>
              </a:rPr>
              <a:t>https://twitter.com/butch7903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    LinkedIn: </a:t>
            </a:r>
            <a:r>
              <a:rPr lang="en-US" dirty="0">
                <a:hlinkClick r:id="rId4"/>
              </a:rPr>
              <a:t>https://www.linkedin.com/in/russhamker/</a:t>
            </a:r>
            <a:endParaRPr lang="en-US" dirty="0"/>
          </a:p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5651AC3-271D-8146-9C81-86BF2E20D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4079541"/>
            <a:ext cx="6062978" cy="3556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VMware Architect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9F4600C-3601-124C-840B-66C695815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3678221"/>
            <a:ext cx="6062978" cy="3556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Russell Hamker</a:t>
            </a:r>
          </a:p>
        </p:txBody>
      </p:sp>
      <p:pic>
        <p:nvPicPr>
          <p:cNvPr id="17" name="Picture 6" descr="Who Made That Twitter Bird? - The New York Tim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8" y="5201437"/>
            <a:ext cx="480243" cy="3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Linkedin Logo Download Vector, 20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8" y="5710309"/>
            <a:ext cx="459445" cy="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GitHub logo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80" y="4504637"/>
            <a:ext cx="1237529" cy="50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EED98CD-0C8A-684B-A74C-0BFCF22FA511}"/>
              </a:ext>
            </a:extLst>
          </p:cNvPr>
          <p:cNvSpPr txBox="1">
            <a:spLocks/>
          </p:cNvSpPr>
          <p:nvPr/>
        </p:nvSpPr>
        <p:spPr>
          <a:xfrm>
            <a:off x="1500707" y="4610658"/>
            <a:ext cx="3657600" cy="3953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     </a:t>
            </a:r>
            <a:r>
              <a:rPr lang="en-US" dirty="0">
                <a:hlinkClick r:id="rId8"/>
              </a:rPr>
              <a:t>https://github.com/butch7903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3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935702"/>
            <a:ext cx="10840860" cy="5236500"/>
          </a:xfrm>
        </p:spPr>
        <p:txBody>
          <a:bodyPr/>
          <a:lstStyle/>
          <a:p>
            <a:r>
              <a:rPr lang="en-US" dirty="0"/>
              <a:t>Demo playback requires HEVC Codecs</a:t>
            </a:r>
          </a:p>
          <a:p>
            <a:pPr>
              <a:buNone/>
            </a:pPr>
            <a:r>
              <a:rPr lang="en-US" dirty="0"/>
              <a:t>To install: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Windows: </a:t>
            </a:r>
          </a:p>
          <a:p>
            <a:pPr marL="800100" lvl="1" indent="-342900"/>
            <a:r>
              <a:rPr lang="en-US" b="0" i="1" dirty="0">
                <a:solidFill>
                  <a:srgbClr val="333333"/>
                </a:solidFill>
                <a:effectLst/>
              </a:rPr>
              <a:t>Via PowerShell: start </a:t>
            </a:r>
            <a:r>
              <a:rPr lang="en-US" b="0" i="1" dirty="0" err="1">
                <a:solidFill>
                  <a:srgbClr val="333333"/>
                </a:solidFill>
                <a:effectLst/>
              </a:rPr>
              <a:t>ms</a:t>
            </a:r>
            <a:r>
              <a:rPr lang="en-US" b="0" i="1" dirty="0">
                <a:solidFill>
                  <a:srgbClr val="333333"/>
                </a:solidFill>
                <a:effectLst/>
              </a:rPr>
              <a:t>-windows-store://</a:t>
            </a:r>
            <a:r>
              <a:rPr lang="en-US" b="0" i="1" dirty="0" err="1">
                <a:solidFill>
                  <a:srgbClr val="333333"/>
                </a:solidFill>
                <a:effectLst/>
              </a:rPr>
              <a:t>pdp</a:t>
            </a:r>
            <a:r>
              <a:rPr lang="en-US" b="0" i="1" dirty="0">
                <a:solidFill>
                  <a:srgbClr val="333333"/>
                </a:solidFill>
                <a:effectLst/>
              </a:rPr>
              <a:t>/?</a:t>
            </a:r>
            <a:r>
              <a:rPr lang="en-US" b="0" i="1" dirty="0" err="1">
                <a:solidFill>
                  <a:srgbClr val="333333"/>
                </a:solidFill>
                <a:effectLst/>
              </a:rPr>
              <a:t>ProductId</a:t>
            </a:r>
            <a:r>
              <a:rPr lang="en-US" b="0" i="1" dirty="0">
                <a:solidFill>
                  <a:srgbClr val="333333"/>
                </a:solidFill>
                <a:effectLst/>
              </a:rPr>
              <a:t>=9n4wgh0z6vhq</a:t>
            </a:r>
          </a:p>
          <a:p>
            <a:pPr marL="800100" lvl="1" indent="-342900"/>
            <a:r>
              <a:rPr lang="en-US" i="1" dirty="0">
                <a:solidFill>
                  <a:srgbClr val="333333"/>
                </a:solidFill>
              </a:rPr>
              <a:t>Install free codec pack for HEVC</a:t>
            </a:r>
            <a:endParaRPr lang="en-US" dirty="0">
              <a:solidFill>
                <a:srgbClr val="3333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MAC:</a:t>
            </a:r>
          </a:p>
          <a:p>
            <a:pPr marL="800100" lvl="1" indent="-342900"/>
            <a:r>
              <a:rPr lang="en-US" dirty="0">
                <a:hlinkClick r:id="rId3"/>
              </a:rPr>
              <a:t>https://download.divx.com/stable/divx/DivXInstaller.dmg</a:t>
            </a:r>
            <a:endParaRPr lang="en-US" dirty="0"/>
          </a:p>
          <a:p>
            <a:pPr marL="800100" lvl="1" indent="-342900"/>
            <a:r>
              <a:rPr lang="en-US" dirty="0"/>
              <a:t>Install dmg file</a:t>
            </a:r>
          </a:p>
          <a:p>
            <a:pPr marL="800100" lvl="1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HEVC Codec for Presentation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59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479</Words>
  <Application>Microsoft Office PowerPoint</Application>
  <PresentationFormat>Custom</PresentationFormat>
  <Paragraphs>71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Camphor Std</vt:lpstr>
      <vt:lpstr>Metropolis</vt:lpstr>
      <vt:lpstr>Metropolis Light</vt:lpstr>
      <vt:lpstr>Open Sans</vt:lpstr>
      <vt:lpstr>VMware_white_16x9</vt:lpstr>
      <vt:lpstr>How to Make a Custom/Updated ESXi ISO</vt:lpstr>
      <vt:lpstr>Quote Slide: Leaf and Ocean Color Theme</vt:lpstr>
      <vt:lpstr>Why make an Custom/Updated ESXi ISO/Update Bundle</vt:lpstr>
      <vt:lpstr>What Is the Process to Create a Custom ISO?</vt:lpstr>
      <vt:lpstr>Common Links - Download VMware Bundle/Tools/Patches</vt:lpstr>
      <vt:lpstr>Common Links - Check Hardware Vendor Support Matrix</vt:lpstr>
      <vt:lpstr>PowerPoint Presentation</vt:lpstr>
      <vt:lpstr>Thank you!</vt:lpstr>
      <vt:lpstr>HEVC Codec for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2018-01-16T21:43:38Z</dcterms:created>
  <dcterms:modified xsi:type="dcterms:W3CDTF">2022-09-15T19:19:14Z</dcterms:modified>
</cp:coreProperties>
</file>